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0" r:id="rId13"/>
    <p:sldId id="264" r:id="rId14"/>
    <p:sldId id="265" r:id="rId15"/>
    <p:sldId id="266" r:id="rId16"/>
    <p:sldId id="267" r:id="rId17"/>
    <p:sldId id="268" r:id="rId18"/>
    <p:sldId id="269"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9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695" autoAdjust="0"/>
  </p:normalViewPr>
  <p:slideViewPr>
    <p:cSldViewPr snapToGrid="0">
      <p:cViewPr varScale="1">
        <p:scale>
          <a:sx n="82" d="100"/>
          <a:sy n="82" d="100"/>
        </p:scale>
        <p:origin x="856" y="6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everyone and welcome to my presentation of the Green Pace security policy.</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This diagram represents the process flow through the DevSecOps pipeline. It’s divided into pre- and post-production halves. All operations begin with pre-production planning. This diagram is solid for the most part but there are implied areas where the team may need to move back a stage before advancing.</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Automation tool suggestions…</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Git is a version control system that makes developing organized (“Best DevOps Automation Tools - The Ultimate List”, 2022). This tool would be used in the design and build phase.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OWASP Dependency Check is exactly that, a check that identifies vulnerabilities in the project dependencies against the OWASP database (“</a:t>
            </a:r>
            <a:r>
              <a:rPr lang="en-US" sz="1800" dirty="0" err="1">
                <a:effectLst/>
                <a:latin typeface="Calibri" panose="020F0502020204030204" pitchFamily="34" charset="0"/>
                <a:ea typeface="Calibri" panose="020F0502020204030204" pitchFamily="34" charset="0"/>
              </a:rPr>
              <a:t>Owasp</a:t>
            </a:r>
            <a:r>
              <a:rPr lang="en-US" sz="1800" dirty="0">
                <a:effectLst/>
                <a:latin typeface="Calibri" panose="020F0502020204030204" pitchFamily="34" charset="0"/>
                <a:ea typeface="Calibri" panose="020F0502020204030204" pitchFamily="34" charset="0"/>
              </a:rPr>
              <a:t> dependency-check”, n.d.). This tool should be used in the development phase but may also be used in the testing phase.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Compiler warnings and static code analysis are going to be language specific. But they should be used in the build and testing phases.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Static vulnerability analysis can be done with tools such as Synk, which can check code for known vulnerabilities (“Developer security: Develop fast. stay secure.”, n.d.). This tool should be used in the testing phase but can be implemented into the CI/CD tool.</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Jenkins is an example of a CI/CD tool. The CI/CD tool can automate the testing and deployment of the application (</a:t>
            </a:r>
            <a:r>
              <a:rPr lang="en-US" sz="1800" dirty="0" err="1">
                <a:effectLst/>
                <a:latin typeface="Calibri" panose="020F0502020204030204" pitchFamily="34" charset="0"/>
                <a:ea typeface="Calibri" panose="020F0502020204030204" pitchFamily="34" charset="0"/>
              </a:rPr>
              <a:t>Zettler</a:t>
            </a:r>
            <a:r>
              <a:rPr lang="en-US" sz="1800" dirty="0">
                <a:effectLst/>
                <a:latin typeface="Calibri" panose="020F0502020204030204" pitchFamily="34" charset="0"/>
                <a:ea typeface="Calibri" panose="020F0502020204030204" pitchFamily="34" charset="0"/>
              </a:rPr>
              <a:t>, n.d.). This tool should be used in the crossover between pre and postproduction.</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Docker can help with deployment configuration and should be used in the deployment phase (</a:t>
            </a:r>
            <a:r>
              <a:rPr lang="en-US" sz="1800" dirty="0" err="1">
                <a:effectLst/>
                <a:latin typeface="Calibri" panose="020F0502020204030204" pitchFamily="34" charset="0"/>
                <a:ea typeface="Calibri" panose="020F0502020204030204" pitchFamily="34" charset="0"/>
              </a:rPr>
              <a:t>Zettler</a:t>
            </a:r>
            <a:r>
              <a:rPr lang="en-US" sz="1800" dirty="0">
                <a:effectLst/>
                <a:latin typeface="Calibri" panose="020F0502020204030204" pitchFamily="34" charset="0"/>
                <a:ea typeface="Calibri" panose="020F0502020204030204" pitchFamily="34" charset="0"/>
              </a:rPr>
              <a:t>, n.d.).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Alert Logic is the final tool and is used for runtime defense and API endpoint security (</a:t>
            </a:r>
            <a:r>
              <a:rPr lang="en-US" sz="1800" dirty="0" err="1">
                <a:effectLst/>
                <a:latin typeface="Calibri" panose="020F0502020204030204" pitchFamily="34" charset="0"/>
                <a:ea typeface="Calibri" panose="020F0502020204030204" pitchFamily="34" charset="0"/>
              </a:rPr>
              <a:t>Zettler</a:t>
            </a:r>
            <a:r>
              <a:rPr lang="en-US" sz="1800" dirty="0">
                <a:effectLst/>
                <a:latin typeface="Calibri" panose="020F0502020204030204" pitchFamily="34" charset="0"/>
                <a:ea typeface="Calibri" panose="020F0502020204030204" pitchFamily="34" charset="0"/>
              </a:rPr>
              <a:t>, n.d.). This tool fits into the last phase of the pipeline to help the team monitor and test the security of the deployed application.</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Deploying this security policy is crucial to the security of Green Pace…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Deferring the implementation of these security standards only heightens the risk of a catastrophe.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Implementing the security recommendations provided in the policy will cost the company time and money, but it will pale in comparison to the monetary cost and time loss of a security infiltration.</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strategy is however missing an employee onboarding/offboarding procedure which is considered a security item.</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Some recommendations…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Create onboarding and offboarding procedures for all employees to ensure personnel security.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Deploy automation across the DevSecOps pipeline to enhance security and adhere to standards. Keep automation tools up to date to ensure the latest vulnerabilities and defects are detected.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Continue to revise and update the standard as new threats arise. Also, use the security policy to help implement Defense in Depth with the addition of new features.</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rPr>
              <a:t>In conclusion, Green Pace needs to…</a:t>
            </a:r>
          </a:p>
          <a:p>
            <a:pPr marL="0" marR="0" indent="0">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rPr>
              <a:t>Implement the automation recommendations to enforce the security policy across the DevSecOps pipeline.</a:t>
            </a:r>
          </a:p>
          <a:p>
            <a:pPr marL="0" marR="0" indent="0">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rPr>
              <a:t>Create onboarding and offboarding procedures for employees to bolster the security policy.</a:t>
            </a:r>
          </a:p>
          <a:p>
            <a:pPr marL="0" marR="0" indent="0">
              <a:lnSpc>
                <a:spcPct val="107000"/>
              </a:lnSpc>
              <a:spcBef>
                <a:spcPts val="0"/>
              </a:spcBef>
              <a:spcAft>
                <a:spcPts val="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Adopt and adhere to the security policy across all operations. Consistently revise and update the security policy. Use automation tools to ensure compliance with the policy.</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This security policy will help Green Pace advance its security before the audit.</a:t>
            </a:r>
          </a:p>
          <a:p>
            <a:pPr marL="0" marR="0" indent="0">
              <a:lnSpc>
                <a:spcPct val="107000"/>
              </a:lnSpc>
              <a:spcBef>
                <a:spcPts val="0"/>
              </a:spcBef>
              <a:spcAft>
                <a:spcPts val="800"/>
              </a:spcAft>
              <a:buNone/>
            </a:pPr>
            <a:endParaRPr lang="en-US" sz="1800" dirty="0">
              <a:effectLst/>
              <a:latin typeface="Calibri" panose="020F0502020204030204" pitchFamily="34" charset="0"/>
            </a:endParaRPr>
          </a:p>
          <a:p>
            <a:pPr marL="0" marR="0" lvl="0" indent="0" algn="l" defTabSz="914400" rtl="0" eaLnBrk="1" fontAlgn="auto" latinLnBrk="0" hangingPunct="1">
              <a:lnSpc>
                <a:spcPct val="107000"/>
              </a:lnSpc>
              <a:spcBef>
                <a:spcPts val="0"/>
              </a:spcBef>
              <a:spcAft>
                <a:spcPts val="800"/>
              </a:spcAft>
              <a:buClr>
                <a:srgbClr val="000000"/>
              </a:buClr>
              <a:buSzPts val="1100"/>
              <a:buFont typeface="Arial"/>
              <a:buNone/>
              <a:tabLst/>
              <a:defRPr/>
            </a:pPr>
            <a:r>
              <a:rPr lang="en-US" sz="1800" dirty="0">
                <a:effectLst/>
                <a:latin typeface="Calibri" panose="020F0502020204030204" pitchFamily="34" charset="0"/>
              </a:rPr>
              <a:t>A real-world example of an organization that did not implement a security policy was Facebook in 2019. Facebook’s failure to implement a security policy resulted in the exposure of 22,000 user’s plaintext account information to the public </a:t>
            </a:r>
            <a:r>
              <a:rPr lang="en-US" sz="1800" dirty="0"/>
              <a:t>(Losing face: Two more cases of third-party Facebook App Data exposure, n.d.)</a:t>
            </a:r>
            <a:r>
              <a:rPr lang="en-US" sz="1800" dirty="0">
                <a:effectLst/>
                <a:latin typeface="Calibri" panose="020F0502020204030204" pitchFamily="34" charset="0"/>
              </a:rPr>
              <a:t>. This incident illustrates the necessity for a security policy.</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References.</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This security policy acts as a documentation of the currently used security standard and best practices used at Green Pace. Green Pace is interested in making the company more secure. The security policy document provides security recommendations and will help prepare Green Pace for an upcoming security audit. The security recommendations will aid Green Pace in continuing their efforts towards Defense in Depth.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Defense in Depth is illustrated in the graphic here. It shows the layers of an application and proves that defense must implemented from top to bottom.</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threats table matrix shows the groupings for likelihood and priority of threats. Upon closer examination, it can be observed that the top row standards match, and the bottom row standards match. This illustrates congruence between the likelihood of the threat and its associated priority level. Emphasis should be placed on the most likely threat avenues.</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Here are the 10 security principles defined in the document.</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It would take too much time to go through every single principle and discuss how each coding standard applies. But for Green Pace, this slide shows how the coding standards defined in the security policy match up to the principles.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matching of the security policies to the principles shows most of the standards falling under the Effective Quality Assurance Techniques and Adopting a Secure Coding Standard principles. We’ll see these principles in a bit more focus later on.</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rankings shown are provided by the SEI CERT threat level ranking system </a:t>
            </a:r>
            <a:r>
              <a:rPr lang="de-DE" sz="1800" dirty="0">
                <a:effectLst/>
                <a:latin typeface="Calibri" panose="020F0502020204030204" pitchFamily="34" charset="0"/>
                <a:ea typeface="Calibri" panose="020F0502020204030204" pitchFamily="34" charset="0"/>
              </a:rPr>
              <a:t>(SEI CERT C++ coding standard, n.d.)</a:t>
            </a:r>
            <a:r>
              <a:rPr lang="en-US" sz="1800" dirty="0">
                <a:effectLst/>
                <a:latin typeface="Calibri" panose="020F0502020204030204" pitchFamily="34" charset="0"/>
                <a:ea typeface="Calibri" panose="020F0502020204030204" pitchFamily="34" charset="0"/>
              </a:rPr>
              <a:t> (SEI CERT Oracle Coding Standard for Java, n.d.) where L is the threat level and P is the priority level. This list is sorted in ascending order.</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Items at the top of the list are lower-level issues that resemble stylistic issues or minor errors that are commonly committed by developers. The items at the bottom of the list are more serious errors that could lead to catastrophic failures or exploitations.</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Encryption Policies…</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Examples of data at rest include backups, archives, and other data stores that are infrequently used. Encryption of these data stores prevents a threat actor from being able to read the data if they were able to gain access to it. Symmetric encryption algorithms are best suited for this kind of data. There is only one encryption key and the algorithms currently used are very strong. AES-256 is considered military grade and has never been cracked (“Symmetric key algorithm”, n.d.).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Encryption in flight is any data that is transferred from one machine to another. In order to stop a threat actor from being able to read any intercepted communications, encryption in flight should be used. Asymmetric encryption algorithms are best used here because the machines communicating need to agree on the encryption via public and private key. The SSL encryption method currently used is RSA. However, with the rise of quantum computing, questions have arisen surrounding the plausibility of cracking the RSA algorithm (Morrison, 2023). Despite RSA being the most commonly used, a more secure asymmetric encryption algorithm such as ECC-224 should be used (Sullivan, 2022).</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Encryption in use corresponds to data that is currently being used. An example of this is data sitting in memory that has been pulled from a file or a database. The data sitting in memory is unencrypted and thus vulnerable. Homomorphic encryption algorithms are best used here because they allow data in use to remain encrypted, but still be able to be used (Yackel, 2021).</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Tripple-A Policies…</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Authentication is the practice of verifying that the party in question is who they say they are. An example of this is the common username and password scheme that is used in the industry. Only the person with the password is allowed access. The password is intended to be a secret and used to verify the identity of the party. Authentication is important because it prevents only parties that have been granted access the ability to use the application.</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Authorization is essentially a word for privileges. Once the user has made it through the authentication or login stage, the user has a set of privileges that they are allowed to use. An example might be that they have the privilege to read from the database but cannot write to it. This is an example of the level of access and each user type should be given the least amount of privileges needed to complete whatever tasks they need to complete.</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Accounting is simply the recording of events. An example of this in security practice is using a log to keep track of all users who have edited the database. Accounting is used to verify that security measures are currently working and also identify potential holes in security. Accounting is also used to keep track of other resources (files, databases, API’s) for security auditing.</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Unit Testing example…</a:t>
            </a:r>
          </a:p>
          <a:p>
            <a:pPr marL="0" lvl="0" indent="0" algn="l" rtl="0">
              <a:lnSpc>
                <a:spcPct val="100000"/>
              </a:lnSpc>
              <a:spcBef>
                <a:spcPts val="0"/>
              </a:spcBef>
              <a:spcAft>
                <a:spcPts val="0"/>
              </a:spcAft>
              <a:buSzPts val="1100"/>
              <a:buNone/>
            </a:pP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These 2 functions serve as an example for the STD-006-CPP coding standard “Handle all exceptions”. The throwing function throws a set of errors based on input. The handler function is the function we are interested in unit testing. To test this function, we need to verify that all exceptions are successfully caught by the handler function.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Test 1 is a negative test for the handler function. No exception should be thrown so the return value should match the actual value.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Test 2 is a positive test. The handler should catch the invalid argument too low exception and return 0.</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Test 3 is a positive test. The handler should catch the invalid argument too high exception and return 0.</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Test 4 is a positive test. The handler should catch the bad value domain error exception and return 0.</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These 4 tests result in all code paths being tested and therefor 100% code coverage. An area to continue testing is edge cases. Edge cases around the conditional logic value verifies that the logic is behaving correctly.</a:t>
            </a:r>
            <a:endParaRPr lang="en-US" dirty="0"/>
          </a:p>
        </p:txBody>
      </p:sp>
    </p:spTree>
    <p:extLst>
      <p:ext uri="{BB962C8B-B14F-4D97-AF65-F5344CB8AC3E}">
        <p14:creationId xmlns:p14="http://schemas.microsoft.com/office/powerpoint/2010/main" val="3481922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Jason O’Connell</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AA16B61D-66A7-4C2B-89EB-247369C0EE2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64"/>
    </mc:Choice>
    <mc:Fallback>
      <p:transition spd="slow" advTm="5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7F4DBD5E-5CE3-88CC-A3BA-903FA0E5544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86"/>
    </mc:Choice>
    <mc:Fallback>
      <p:transition spd="slow" advTm="17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200000"/>
              </a:lnSpc>
              <a:spcBef>
                <a:spcPts val="500"/>
              </a:spcBef>
              <a:spcAft>
                <a:spcPts val="0"/>
              </a:spcAft>
              <a:buClr>
                <a:schemeClr val="lt1"/>
              </a:buClr>
              <a:buSzPts val="2000"/>
              <a:buChar char="•"/>
            </a:pPr>
            <a:r>
              <a:rPr lang="en-US" sz="1600" dirty="0"/>
              <a:t>Git version control for development </a:t>
            </a:r>
            <a:r>
              <a:rPr lang="en-US" sz="1400" dirty="0"/>
              <a:t>(“</a:t>
            </a:r>
            <a:r>
              <a:rPr lang="en-US" sz="1400" i="1" dirty="0"/>
              <a:t>Best DevOps Automation Tools - The Ultimate List”,</a:t>
            </a:r>
            <a:r>
              <a:rPr lang="en-US" sz="1400" dirty="0"/>
              <a:t> 2022)</a:t>
            </a:r>
          </a:p>
          <a:p>
            <a:pPr marL="685800" lvl="1" indent="-228600" algn="l" rtl="0">
              <a:lnSpc>
                <a:spcPct val="200000"/>
              </a:lnSpc>
              <a:spcBef>
                <a:spcPts val="500"/>
              </a:spcBef>
              <a:spcAft>
                <a:spcPts val="0"/>
              </a:spcAft>
              <a:buClr>
                <a:schemeClr val="lt1"/>
              </a:buClr>
              <a:buSzPts val="2000"/>
              <a:buChar char="•"/>
            </a:pPr>
            <a:r>
              <a:rPr lang="en-US" sz="1600" dirty="0"/>
              <a:t>OWASP Dependency Check </a:t>
            </a:r>
            <a:r>
              <a:rPr lang="en-US" sz="1400" dirty="0"/>
              <a:t>(“</a:t>
            </a:r>
            <a:r>
              <a:rPr lang="en-US" sz="1400" i="1" dirty="0"/>
              <a:t>Owasp dependency-check”,</a:t>
            </a:r>
            <a:r>
              <a:rPr lang="en-US" sz="1400" dirty="0"/>
              <a:t> n.d.)</a:t>
            </a:r>
            <a:endParaRPr lang="en-US" sz="1600" dirty="0"/>
          </a:p>
          <a:p>
            <a:pPr marL="685800" lvl="1" indent="-228600" algn="l" rtl="0">
              <a:lnSpc>
                <a:spcPct val="200000"/>
              </a:lnSpc>
              <a:spcBef>
                <a:spcPts val="500"/>
              </a:spcBef>
              <a:spcAft>
                <a:spcPts val="0"/>
              </a:spcAft>
              <a:buClr>
                <a:schemeClr val="lt1"/>
              </a:buClr>
              <a:buSzPts val="2000"/>
              <a:buChar char="•"/>
            </a:pPr>
            <a:r>
              <a:rPr lang="en-US" sz="1600" dirty="0"/>
              <a:t>Compiler warnings and static analysis tools (language specific, ex: CppCheck)</a:t>
            </a:r>
          </a:p>
          <a:p>
            <a:pPr marL="685800" lvl="1" indent="-228600" algn="l" rtl="0">
              <a:lnSpc>
                <a:spcPct val="200000"/>
              </a:lnSpc>
              <a:spcBef>
                <a:spcPts val="500"/>
              </a:spcBef>
              <a:spcAft>
                <a:spcPts val="0"/>
              </a:spcAft>
              <a:buClr>
                <a:schemeClr val="lt1"/>
              </a:buClr>
              <a:buSzPts val="2000"/>
              <a:buChar char="•"/>
            </a:pPr>
            <a:r>
              <a:rPr lang="en-US" sz="1600" dirty="0"/>
              <a:t>Synk for static vulnerability analysis </a:t>
            </a:r>
            <a:r>
              <a:rPr lang="en-US" sz="1400" dirty="0"/>
              <a:t>(“</a:t>
            </a:r>
            <a:r>
              <a:rPr lang="en-US" sz="1400" i="1" dirty="0"/>
              <a:t>Developer security: Develop fast. stay secure.”, n.d.</a:t>
            </a:r>
            <a:r>
              <a:rPr lang="en-US" sz="1400" dirty="0"/>
              <a:t>)</a:t>
            </a:r>
            <a:endParaRPr lang="en-US" sz="1600" dirty="0"/>
          </a:p>
          <a:p>
            <a:pPr marL="685800" lvl="1" indent="-228600">
              <a:lnSpc>
                <a:spcPct val="200000"/>
              </a:lnSpc>
              <a:buSzPts val="2000"/>
            </a:pPr>
            <a:r>
              <a:rPr lang="en-US" sz="1600" dirty="0"/>
              <a:t>Jenkins CI/CD(implements unit/integration testing) (Zettler, n.d.)</a:t>
            </a:r>
          </a:p>
          <a:p>
            <a:pPr marL="685800" lvl="1" indent="-228600" algn="l" rtl="0">
              <a:lnSpc>
                <a:spcPct val="200000"/>
              </a:lnSpc>
              <a:spcBef>
                <a:spcPts val="500"/>
              </a:spcBef>
              <a:spcAft>
                <a:spcPts val="0"/>
              </a:spcAft>
              <a:buClr>
                <a:schemeClr val="lt1"/>
              </a:buClr>
              <a:buSzPts val="2000"/>
              <a:buChar char="•"/>
            </a:pPr>
            <a:r>
              <a:rPr lang="en-US" sz="1600" dirty="0"/>
              <a:t>Docker for deployment configuration (Zettler, n.d.)</a:t>
            </a:r>
          </a:p>
          <a:p>
            <a:pPr marL="685800" lvl="1" indent="-228600" algn="l" rtl="0">
              <a:lnSpc>
                <a:spcPct val="200000"/>
              </a:lnSpc>
              <a:spcBef>
                <a:spcPts val="500"/>
              </a:spcBef>
              <a:spcAft>
                <a:spcPts val="0"/>
              </a:spcAft>
              <a:buClr>
                <a:schemeClr val="lt1"/>
              </a:buClr>
              <a:buSzPts val="2000"/>
              <a:buChar char="•"/>
            </a:pPr>
            <a:r>
              <a:rPr lang="en-US" sz="1600" dirty="0"/>
              <a:t>Alert Logic for runtime defense and API endpoint security (Zettler, n.d.)</a:t>
            </a:r>
          </a:p>
          <a:p>
            <a:pPr marL="685800" lvl="1" indent="-228600" algn="l" rtl="0">
              <a:lnSpc>
                <a:spcPct val="90000"/>
              </a:lnSpc>
              <a:spcBef>
                <a:spcPts val="50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FFC1E358-BFB4-BF0E-B20B-53A310ED82C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961"/>
    </mc:Choice>
    <mc:Fallback>
      <p:transition spd="slow" advTm="76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Deferring heightens risk</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Security implementation has upfront cost but high ROI</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Employee onboarding/offboarding procedures</a:t>
            </a:r>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55FFE508-7AE7-7975-0A22-E9DF6CA2AB5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776"/>
    </mc:Choice>
    <mc:Fallback>
      <p:transition spd="slow" advTm="30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endParaRPr lang="en-US" sz="1600" dirty="0"/>
          </a:p>
          <a:p>
            <a:pPr marL="1143000" lvl="2" indent="-228600" algn="l" rtl="0">
              <a:lnSpc>
                <a:spcPct val="90000"/>
              </a:lnSpc>
              <a:spcBef>
                <a:spcPts val="0"/>
              </a:spcBef>
              <a:spcAft>
                <a:spcPts val="0"/>
              </a:spcAft>
              <a:buClr>
                <a:schemeClr val="lt1"/>
              </a:buClr>
              <a:buSzPts val="1800"/>
              <a:buChar char="•"/>
            </a:pPr>
            <a:r>
              <a:rPr lang="en-US" sz="1600" dirty="0"/>
              <a:t>Onboarding/offboarding procedures</a:t>
            </a:r>
          </a:p>
          <a:p>
            <a:pPr marL="1143000" lvl="2" indent="-228600" algn="l" rtl="0">
              <a:lnSpc>
                <a:spcPct val="90000"/>
              </a:lnSpc>
              <a:spcBef>
                <a:spcPts val="0"/>
              </a:spcBef>
              <a:spcAft>
                <a:spcPts val="0"/>
              </a:spcAft>
              <a:buClr>
                <a:schemeClr val="lt1"/>
              </a:buClr>
              <a:buSzPts val="1800"/>
              <a:buChar char="•"/>
            </a:pPr>
            <a:endParaRPr lang="en-US" sz="1600" dirty="0"/>
          </a:p>
          <a:p>
            <a:pPr marL="1143000" lvl="2" indent="-228600" algn="l" rtl="0">
              <a:lnSpc>
                <a:spcPct val="90000"/>
              </a:lnSpc>
              <a:spcBef>
                <a:spcPts val="0"/>
              </a:spcBef>
              <a:spcAft>
                <a:spcPts val="0"/>
              </a:spcAft>
              <a:buClr>
                <a:schemeClr val="lt1"/>
              </a:buClr>
              <a:buSzPts val="1800"/>
              <a:buChar char="•"/>
            </a:pPr>
            <a:r>
              <a:rPr lang="en-US" sz="1600" dirty="0"/>
              <a:t>Automation (keep automation tools up to date)</a:t>
            </a:r>
          </a:p>
          <a:p>
            <a:pPr marL="1143000" lvl="2" indent="-228600" algn="l" rtl="0">
              <a:lnSpc>
                <a:spcPct val="90000"/>
              </a:lnSpc>
              <a:spcBef>
                <a:spcPts val="0"/>
              </a:spcBef>
              <a:spcAft>
                <a:spcPts val="0"/>
              </a:spcAft>
              <a:buClr>
                <a:schemeClr val="lt1"/>
              </a:buClr>
              <a:buSzPts val="1800"/>
              <a:buChar char="•"/>
            </a:pPr>
            <a:endParaRPr lang="en-US" sz="1600" dirty="0"/>
          </a:p>
          <a:p>
            <a:pPr marL="1143000" lvl="2" indent="-228600" algn="l" rtl="0">
              <a:lnSpc>
                <a:spcPct val="90000"/>
              </a:lnSpc>
              <a:spcBef>
                <a:spcPts val="0"/>
              </a:spcBef>
              <a:spcAft>
                <a:spcPts val="0"/>
              </a:spcAft>
              <a:buClr>
                <a:schemeClr val="lt1"/>
              </a:buClr>
              <a:buSzPts val="1800"/>
              <a:buChar char="•"/>
            </a:pPr>
            <a:r>
              <a:rPr lang="en-US" sz="1600" dirty="0"/>
              <a:t>Security policy focus on Defense in Depth (new features)</a:t>
            </a:r>
            <a:endParaRPr sz="16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9DE16CE6-1B02-753D-9432-47CD0A7E59E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164"/>
    </mc:Choice>
    <mc:Fallback>
      <p:transition spd="slow" advTm="30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t>Implement automation across the DevSecOps pipeline</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Create onboarding and offboarding procedures for new </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Adhere to the security policy principles and keep it up to date</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Facebook 2019 exposure of 22,000 accounts (Losing face: Two more cases of third-party Facebook App Data exposure, n.d.)</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35" name="Audio 234">
            <a:hlinkClick r:id="" action="ppaction://media"/>
            <a:extLst>
              <a:ext uri="{FF2B5EF4-FFF2-40B4-BE49-F238E27FC236}">
                <a16:creationId xmlns:a16="http://schemas.microsoft.com/office/drawing/2014/main" id="{D2418F0B-D978-1DFD-367B-4089444B731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771"/>
    </mc:Choice>
    <mc:Fallback>
      <p:transition spd="slow" advTm="47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114300" indent="0">
              <a:buNone/>
            </a:pPr>
            <a:r>
              <a:rPr lang="en-US" sz="1400" i="1" dirty="0">
                <a:effectLst/>
              </a:rPr>
              <a:t>Best DevOps Automation Tools - The Ultimate List</a:t>
            </a:r>
            <a:r>
              <a:rPr lang="en-US" sz="1400" dirty="0">
                <a:effectLst/>
              </a:rPr>
              <a:t>. Cloudify. (2022, October 5). https://cloudify.co/devops-automation-tools-the-ultimate-list/ </a:t>
            </a:r>
          </a:p>
          <a:p>
            <a:pPr marL="114300" indent="0">
              <a:buNone/>
            </a:pPr>
            <a:r>
              <a:rPr lang="en-US" sz="1400" i="1" dirty="0">
                <a:effectLst/>
              </a:rPr>
              <a:t>Developer security: Develop fast. stay secure.</a:t>
            </a:r>
            <a:r>
              <a:rPr lang="en-US" sz="1400" dirty="0">
                <a:effectLst/>
              </a:rPr>
              <a:t> </a:t>
            </a:r>
            <a:r>
              <a:rPr lang="en-US" sz="1400" dirty="0" err="1">
                <a:effectLst/>
              </a:rPr>
              <a:t>Snyk</a:t>
            </a:r>
            <a:r>
              <a:rPr lang="en-US" sz="1400" dirty="0">
                <a:effectLst/>
              </a:rPr>
              <a:t>. (n.d.). https://snyk.io/ </a:t>
            </a:r>
          </a:p>
          <a:p>
            <a:pPr marL="114300" indent="0">
              <a:buNone/>
            </a:pPr>
            <a:r>
              <a:rPr lang="en-US" sz="1800" i="1" dirty="0">
                <a:effectLst/>
                <a:latin typeface="Times New Roman" panose="02020603050405020304" pitchFamily="18" charset="0"/>
                <a:ea typeface="Times New Roman" panose="02020603050405020304" pitchFamily="18" charset="0"/>
              </a:rPr>
              <a:t>Losing face: Two more cases of third-party Facebook App Data exposure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Upguard</a:t>
            </a:r>
            <a:r>
              <a:rPr lang="en-US" sz="1800" dirty="0">
                <a:effectLst/>
                <a:latin typeface="Times New Roman" panose="02020603050405020304" pitchFamily="18" charset="0"/>
                <a:ea typeface="Times New Roman" panose="02020603050405020304" pitchFamily="18" charset="0"/>
              </a:rPr>
              <a:t>. (2019, April 3). </a:t>
            </a:r>
            <a:r>
              <a:rPr lang="en-US" sz="1800" u="sng" dirty="0">
                <a:solidFill>
                  <a:srgbClr val="0563C1"/>
                </a:solidFill>
                <a:effectLst/>
                <a:latin typeface="Times New Roman" panose="02020603050405020304" pitchFamily="18" charset="0"/>
                <a:ea typeface="Times New Roman" panose="02020603050405020304" pitchFamily="18" charset="0"/>
              </a:rPr>
              <a:t>https://www.upguard.com/breaches/facebook-user-data-leak</a:t>
            </a:r>
            <a:r>
              <a:rPr lang="en-US" sz="1800" dirty="0">
                <a:effectLst/>
                <a:latin typeface="Times New Roman" panose="02020603050405020304" pitchFamily="18" charset="0"/>
                <a:ea typeface="Times New Roman" panose="02020603050405020304" pitchFamily="18" charset="0"/>
              </a:rPr>
              <a:t> </a:t>
            </a:r>
            <a:endParaRPr lang="en-US" sz="1400" dirty="0">
              <a:effectLst/>
            </a:endParaRPr>
          </a:p>
          <a:p>
            <a:pPr marL="114300" indent="0">
              <a:buNone/>
            </a:pPr>
            <a:r>
              <a:rPr lang="en-US" sz="1400" dirty="0">
                <a:effectLst/>
              </a:rPr>
              <a:t>Morrison, R. (2023, January 13). </a:t>
            </a:r>
            <a:r>
              <a:rPr lang="en-US" sz="1400" i="1" dirty="0">
                <a:effectLst/>
              </a:rPr>
              <a:t>Have Chinese scientists really cracked RSA encryption with a quantum computer?</a:t>
            </a:r>
            <a:r>
              <a:rPr lang="en-US" sz="1400" dirty="0">
                <a:effectLst/>
              </a:rPr>
              <a:t>. Tech Monitor. https://techmonitor.ai/hardware/quantum-encryption-rsa-cryptography </a:t>
            </a:r>
          </a:p>
          <a:p>
            <a:pPr marL="114300" indent="0">
              <a:buNone/>
            </a:pPr>
            <a:r>
              <a:rPr lang="en-US" sz="1400" i="1" dirty="0">
                <a:effectLst/>
              </a:rPr>
              <a:t>Owasp dependency-check</a:t>
            </a:r>
            <a:r>
              <a:rPr lang="en-US" sz="1400" dirty="0">
                <a:effectLst/>
              </a:rPr>
              <a:t>. OWASP Dependency-Check | OWASP Foundation. (n.d.). https://owasp.org/www-project-dependency-check/ </a:t>
            </a:r>
          </a:p>
          <a:p>
            <a:pPr marL="114300" indent="0">
              <a:buNone/>
            </a:pPr>
            <a:r>
              <a:rPr lang="en-US" sz="1400" i="1" dirty="0">
                <a:effectLst/>
              </a:rPr>
              <a:t>SEI CERT C++ coding standard</a:t>
            </a:r>
            <a:r>
              <a:rPr lang="en-US" sz="1400" dirty="0">
                <a:effectLst/>
              </a:rPr>
              <a:t>. SEI CERT C++ Coding Standard - SEI CERT C++ Coding Standard - Confluence. (n.d.). https://wiki.sei.cmu.edu/confluence/pages/viewpage.action?pageId=88046682 </a:t>
            </a:r>
          </a:p>
          <a:p>
            <a:pPr marL="114300" indent="0">
              <a:buNone/>
            </a:pPr>
            <a:r>
              <a:rPr lang="en-US" sz="1400" i="1" dirty="0">
                <a:effectLst/>
              </a:rPr>
              <a:t>SEI CERT Oracle Coding Standard for Java</a:t>
            </a:r>
            <a:r>
              <a:rPr lang="en-US" sz="1400" dirty="0">
                <a:effectLst/>
              </a:rPr>
              <a:t>. SEI CERT Oracle Coding Standard for Java - SEI CERT Oracle Coding Standard for Java - Confluence. (n.d.). https://wiki.sei.cmu.edu/confluence/display/java/SEI+CERT+Oracle+Coding+Standard+for+Java </a:t>
            </a:r>
          </a:p>
          <a:p>
            <a:pPr marL="114300" indent="0">
              <a:buNone/>
            </a:pPr>
            <a:r>
              <a:rPr lang="en-US" sz="1400" dirty="0">
                <a:effectLst/>
              </a:rPr>
              <a:t>Sullivan, N. (2022, March 9). </a:t>
            </a:r>
            <a:r>
              <a:rPr lang="en-US" sz="1400" i="1" dirty="0">
                <a:effectLst/>
              </a:rPr>
              <a:t>A (relatively easy to understand) primer on elliptic curve cryptography</a:t>
            </a:r>
            <a:r>
              <a:rPr lang="en-US" sz="1400" dirty="0">
                <a:effectLst/>
              </a:rPr>
              <a:t>. The Cloudflare Blog. https://blog.cloudflare.com/a-relatively-easy-to-understand-primer-on-elliptic-curve-cryptography/ </a:t>
            </a:r>
          </a:p>
          <a:p>
            <a:pPr marL="114300" indent="0">
              <a:buNone/>
            </a:pPr>
            <a:r>
              <a:rPr lang="en-US" sz="1400" i="1" dirty="0">
                <a:effectLst/>
              </a:rPr>
              <a:t>Symmetric key algorithm</a:t>
            </a:r>
            <a:r>
              <a:rPr lang="en-US" sz="1400" dirty="0">
                <a:effectLst/>
              </a:rPr>
              <a:t>. Symmetric Key Algorithm - an overview | ScienceDirect Topics. (n.d.). https://www.sciencedirect.com/topics/computer-science/symmetric-key-algorithm#:~:text=Symmetric%20Encryption,for%20both%20encryption%20and%20decryption. </a:t>
            </a:r>
          </a:p>
          <a:p>
            <a:pPr marL="114300" indent="0">
              <a:buNone/>
            </a:pPr>
            <a:r>
              <a:rPr lang="en-US" sz="1400" dirty="0">
                <a:effectLst/>
              </a:rPr>
              <a:t>Yackel, R. (2021, July 6). </a:t>
            </a:r>
            <a:r>
              <a:rPr lang="en-US" sz="1400" i="1" dirty="0">
                <a:effectLst/>
              </a:rPr>
              <a:t>What is homomorphic encryption, and why isn’t it mainstream?</a:t>
            </a:r>
            <a:r>
              <a:rPr lang="en-US" sz="1400" dirty="0">
                <a:effectLst/>
              </a:rPr>
              <a:t> </a:t>
            </a:r>
            <a:r>
              <a:rPr lang="en-US" sz="1400" dirty="0" err="1">
                <a:effectLst/>
              </a:rPr>
              <a:t>Keyfactor</a:t>
            </a:r>
            <a:r>
              <a:rPr lang="en-US" sz="1400" dirty="0">
                <a:effectLst/>
              </a:rPr>
              <a:t>. https://www.keyfactor.com/blog/what-is-homomorphic-encryption/ </a:t>
            </a:r>
          </a:p>
          <a:p>
            <a:pPr marL="114300" indent="0">
              <a:buNone/>
            </a:pPr>
            <a:r>
              <a:rPr lang="en-US" sz="1400" dirty="0">
                <a:effectLst/>
              </a:rPr>
              <a:t>Zettler, K. (n.d.). </a:t>
            </a:r>
            <a:r>
              <a:rPr lang="en-US" sz="1400" i="1" dirty="0">
                <a:effectLst/>
              </a:rPr>
              <a:t>DevSecOps Tools</a:t>
            </a:r>
            <a:r>
              <a:rPr lang="en-US" sz="1400" dirty="0">
                <a:effectLst/>
              </a:rPr>
              <a:t>. Atlassian. https://www.atlassian.com/devops/devops-tools/devsecops-tools </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6415885-0C17-1897-80E4-D9DF345BDCA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13"/>
    </mc:Choice>
    <mc:Fallback>
      <p:transition spd="slow" advTm="2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buSzPts val="2200"/>
            </a:pPr>
            <a:r>
              <a:rPr lang="en-US" dirty="0"/>
              <a:t>Documentation</a:t>
            </a:r>
          </a:p>
          <a:p>
            <a:pPr marL="342900">
              <a:buSzPts val="2200"/>
            </a:pPr>
            <a:r>
              <a:rPr lang="en-US" dirty="0"/>
              <a:t>Defense in Depth for security</a:t>
            </a:r>
          </a:p>
          <a:p>
            <a:pPr marL="342900">
              <a:buSzPts val="2200"/>
            </a:pPr>
            <a:r>
              <a:rPr lang="en-US" dirty="0"/>
              <a:t>Audit Preparation</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245429" y="3273879"/>
            <a:ext cx="6299201" cy="3395385"/>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199AFD1F-25CB-96D4-B3DF-7641E48BA23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795"/>
    </mc:Choice>
    <mc:Fallback>
      <p:transition spd="slow" advTm="31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1536318922"/>
              </p:ext>
            </p:extLst>
          </p:nvPr>
        </p:nvGraphicFramePr>
        <p:xfrm>
          <a:off x="1461175" y="1891579"/>
          <a:ext cx="7835225" cy="438906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Likely</a:t>
                      </a:r>
                      <a:endParaRPr sz="1400"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STD-003-CPP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STD-001-JAV</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STD-004-CPP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STD-009-CPP</a:t>
                      </a:r>
                      <a:endParaRPr sz="2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Priority</a:t>
                      </a:r>
                      <a:endParaRPr sz="1400"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STD-001-JAV</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STD-004-CPP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STD-009-CPP</a:t>
                      </a:r>
                      <a:endParaRPr sz="105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Low priority</a:t>
                      </a:r>
                      <a:endParaRPr sz="1400"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STD-005-CPP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STD-006-CPP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STD-008-CPP</a:t>
                      </a:r>
                      <a:endParaRPr sz="105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STD-005-CPP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STD-007-CPP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STD-008-CPP</a:t>
                      </a:r>
                      <a:endParaRPr sz="105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3E2DF9BC-7C25-15BF-7D45-B0B6A74D287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109"/>
    </mc:Choice>
    <mc:Fallback>
      <p:transition spd="slow" advTm="21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solidFill>
                  <a:srgbClr val="FFFFFF"/>
                </a:solidFill>
              </a:rPr>
              <a:t>Validate Input Data </a:t>
            </a:r>
            <a:r>
              <a:rPr lang="en-US" sz="1000" dirty="0"/>
              <a:t>(STD-001-JAV, STD-006-CPP)</a:t>
            </a:r>
            <a:endParaRPr lang="en-US" sz="1000" dirty="0">
              <a:solidFill>
                <a:srgbClr val="FFFFFF"/>
              </a:solidFill>
            </a:endParaRPr>
          </a:p>
          <a:p>
            <a:pPr lvl="0" indent="-457200" algn="l" rtl="0">
              <a:lnSpc>
                <a:spcPct val="90000"/>
              </a:lnSpc>
              <a:spcBef>
                <a:spcPts val="0"/>
              </a:spcBef>
              <a:spcAft>
                <a:spcPts val="0"/>
              </a:spcAft>
              <a:buClr>
                <a:schemeClr val="lt1"/>
              </a:buClr>
              <a:buSzPts val="2200"/>
              <a:buFont typeface="+mj-lt"/>
              <a:buAutoNum type="arabicPeriod"/>
            </a:pPr>
            <a:r>
              <a:rPr lang="en-US" dirty="0">
                <a:solidFill>
                  <a:srgbClr val="FFFFFF"/>
                </a:solidFill>
              </a:rPr>
              <a:t>Heed Compiler Warnings </a:t>
            </a:r>
            <a:r>
              <a:rPr lang="en-US" sz="1000" dirty="0"/>
              <a:t>(STD-001-CPP, STD-004-CPP)</a:t>
            </a:r>
            <a:endParaRPr lang="en-US" sz="1000" dirty="0">
              <a:solidFill>
                <a:srgbClr val="FFFFFF"/>
              </a:solidFill>
            </a:endParaRPr>
          </a:p>
          <a:p>
            <a:pPr lvl="0" indent="-457200" algn="l" rtl="0">
              <a:lnSpc>
                <a:spcPct val="90000"/>
              </a:lnSpc>
              <a:spcBef>
                <a:spcPts val="0"/>
              </a:spcBef>
              <a:spcAft>
                <a:spcPts val="0"/>
              </a:spcAft>
              <a:buClr>
                <a:schemeClr val="lt1"/>
              </a:buClr>
              <a:buSzPts val="2200"/>
              <a:buFont typeface="+mj-lt"/>
              <a:buAutoNum type="arabicPeriod"/>
            </a:pPr>
            <a:r>
              <a:rPr lang="en-US" dirty="0">
                <a:solidFill>
                  <a:srgbClr val="FFFFFF"/>
                </a:solidFill>
              </a:rPr>
              <a:t>Architect and Design for Security Policies </a:t>
            </a:r>
            <a:r>
              <a:rPr lang="en-US" sz="1000" dirty="0"/>
              <a:t>(STD-001-JAV, STD-005-CPP, STD-006-CPP, STD-008-CPP)</a:t>
            </a:r>
            <a:endParaRPr lang="en-US" sz="1000" dirty="0">
              <a:solidFill>
                <a:srgbClr val="FFFFFF"/>
              </a:solidFill>
            </a:endParaRPr>
          </a:p>
          <a:p>
            <a:pPr indent="-457200">
              <a:spcBef>
                <a:spcPts val="0"/>
              </a:spcBef>
              <a:buSzPts val="2200"/>
              <a:buFont typeface="+mj-lt"/>
              <a:buAutoNum type="arabicPeriod"/>
            </a:pPr>
            <a:r>
              <a:rPr lang="en-US" dirty="0">
                <a:solidFill>
                  <a:srgbClr val="FFFFFF"/>
                </a:solidFill>
              </a:rPr>
              <a:t>Keep It Simple </a:t>
            </a:r>
            <a:r>
              <a:rPr lang="en-US" sz="1000" dirty="0"/>
              <a:t>(STD-002-CPP)</a:t>
            </a:r>
            <a:endParaRPr lang="en-US" dirty="0">
              <a:solidFill>
                <a:srgbClr val="FFFFFF"/>
              </a:solidFill>
            </a:endParaRPr>
          </a:p>
          <a:p>
            <a:pPr lvl="0" indent="-457200" algn="l" rtl="0">
              <a:lnSpc>
                <a:spcPct val="90000"/>
              </a:lnSpc>
              <a:spcBef>
                <a:spcPts val="0"/>
              </a:spcBef>
              <a:spcAft>
                <a:spcPts val="0"/>
              </a:spcAft>
              <a:buClr>
                <a:schemeClr val="lt1"/>
              </a:buClr>
              <a:buSzPts val="2200"/>
              <a:buFont typeface="+mj-lt"/>
              <a:buAutoNum type="arabicPeriod"/>
            </a:pPr>
            <a:r>
              <a:rPr lang="en-US" dirty="0"/>
              <a:t>Default Deny </a:t>
            </a:r>
          </a:p>
          <a:p>
            <a:pPr lvl="0" indent="-457200" algn="l" rtl="0">
              <a:lnSpc>
                <a:spcPct val="90000"/>
              </a:lnSpc>
              <a:spcBef>
                <a:spcPts val="0"/>
              </a:spcBef>
              <a:spcAft>
                <a:spcPts val="0"/>
              </a:spcAft>
              <a:buClr>
                <a:schemeClr val="lt1"/>
              </a:buClr>
              <a:buSzPts val="2200"/>
              <a:buFont typeface="+mj-lt"/>
              <a:buAutoNum type="arabicPeriod"/>
            </a:pPr>
            <a:r>
              <a:rPr lang="en-US" dirty="0"/>
              <a:t>Adhere to the Principle of Least Privilege </a:t>
            </a:r>
            <a:r>
              <a:rPr lang="en-US" sz="1000" dirty="0"/>
              <a:t>(STD-001-JAV)</a:t>
            </a:r>
          </a:p>
          <a:p>
            <a:pPr lvl="0" indent="-457200" algn="l" rtl="0">
              <a:lnSpc>
                <a:spcPct val="90000"/>
              </a:lnSpc>
              <a:spcBef>
                <a:spcPts val="0"/>
              </a:spcBef>
              <a:spcAft>
                <a:spcPts val="0"/>
              </a:spcAft>
              <a:buClr>
                <a:schemeClr val="lt1"/>
              </a:buClr>
              <a:buSzPts val="2200"/>
              <a:buFont typeface="+mj-lt"/>
              <a:buAutoNum type="arabicPeriod"/>
            </a:pPr>
            <a:r>
              <a:rPr lang="en-US" dirty="0"/>
              <a:t>Sanitize Data Sent to Other Systems </a:t>
            </a:r>
            <a:r>
              <a:rPr lang="en-US" sz="1000" dirty="0"/>
              <a:t>(STD-001-JAV)</a:t>
            </a:r>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 </a:t>
            </a:r>
            <a:r>
              <a:rPr lang="en-US" sz="1000" dirty="0"/>
              <a:t>(STD-001-JAV, STD-005-CPP, STD-007-CPP)</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a:t>
            </a:r>
            <a:r>
              <a:rPr lang="en-US" sz="2400" dirty="0"/>
              <a:t> </a:t>
            </a:r>
            <a:r>
              <a:rPr lang="en-US" sz="1000" dirty="0"/>
              <a:t>(STD-001-CPP, STD-CPP-002, STD-CPP-003, STD-004-CPP, STD-005-CPP, STD-006-CPP, STD-007-CPP, STD-008-CPP, STD-009-CPP)</a:t>
            </a:r>
          </a:p>
          <a:p>
            <a:pPr lvl="0" indent="-457200" algn="l" rtl="0">
              <a:lnSpc>
                <a:spcPct val="90000"/>
              </a:lnSpc>
              <a:spcBef>
                <a:spcPts val="0"/>
              </a:spcBef>
              <a:spcAft>
                <a:spcPts val="0"/>
              </a:spcAft>
              <a:buClr>
                <a:schemeClr val="lt1"/>
              </a:buClr>
              <a:buSzPts val="2200"/>
              <a:buFont typeface="+mj-lt"/>
              <a:buAutoNum type="arabicPeriod"/>
            </a:pPr>
            <a:r>
              <a:rPr lang="en-US" dirty="0"/>
              <a:t>Adopt a Secure Coding Standard </a:t>
            </a:r>
            <a:r>
              <a:rPr lang="en-US" sz="1000" dirty="0"/>
              <a:t>(STD-001-CPP, STD-CPP-002, STD-003-CPP, STD-005-CPP, STD-007-CPP, STD-009-CPP)</a:t>
            </a:r>
            <a:endParaRPr sz="10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2" name="Audio 21">
            <a:hlinkClick r:id="" action="ppaction://media"/>
            <a:extLst>
              <a:ext uri="{FF2B5EF4-FFF2-40B4-BE49-F238E27FC236}">
                <a16:creationId xmlns:a16="http://schemas.microsoft.com/office/drawing/2014/main" id="{1264959E-3FC6-F404-2552-D7172608641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426"/>
    </mc:Choice>
    <mc:Fallback>
      <p:transition spd="slow" advTm="29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sz="2000" dirty="0"/>
              <a:t>STD-001-CPP	P3	L3</a:t>
            </a:r>
          </a:p>
          <a:p>
            <a:pPr lvl="0" indent="-457200" algn="l" rtl="0">
              <a:lnSpc>
                <a:spcPct val="90000"/>
              </a:lnSpc>
              <a:spcBef>
                <a:spcPts val="0"/>
              </a:spcBef>
              <a:spcAft>
                <a:spcPts val="0"/>
              </a:spcAft>
              <a:buClr>
                <a:schemeClr val="lt1"/>
              </a:buClr>
              <a:buSzPts val="2000"/>
              <a:buFont typeface="+mj-lt"/>
              <a:buAutoNum type="arabicPeriod"/>
            </a:pPr>
            <a:r>
              <a:rPr lang="en-US" sz="2000" dirty="0"/>
              <a:t>STD-008-CPP	P4	L3</a:t>
            </a:r>
          </a:p>
          <a:p>
            <a:pPr lvl="0" indent="-457200" algn="l" rtl="0">
              <a:lnSpc>
                <a:spcPct val="90000"/>
              </a:lnSpc>
              <a:spcBef>
                <a:spcPts val="0"/>
              </a:spcBef>
              <a:spcAft>
                <a:spcPts val="0"/>
              </a:spcAft>
              <a:buClr>
                <a:schemeClr val="lt1"/>
              </a:buClr>
              <a:buSzPts val="2000"/>
              <a:buFont typeface="+mj-lt"/>
              <a:buAutoNum type="arabicPeriod"/>
            </a:pPr>
            <a:r>
              <a:rPr lang="en-US" sz="2000" dirty="0"/>
              <a:t>STD-006-CPP	P4	L3</a:t>
            </a:r>
          </a:p>
          <a:p>
            <a:pPr lvl="0" indent="-457200" algn="l" rtl="0">
              <a:lnSpc>
                <a:spcPct val="90000"/>
              </a:lnSpc>
              <a:spcBef>
                <a:spcPts val="0"/>
              </a:spcBef>
              <a:spcAft>
                <a:spcPts val="0"/>
              </a:spcAft>
              <a:buClr>
                <a:schemeClr val="lt1"/>
              </a:buClr>
              <a:buSzPts val="2000"/>
              <a:buFont typeface="+mj-lt"/>
              <a:buAutoNum type="arabicPeriod"/>
            </a:pPr>
            <a:r>
              <a:rPr lang="en-US" sz="2000" dirty="0"/>
              <a:t>STD-005-CPP	P5	L3</a:t>
            </a:r>
          </a:p>
          <a:p>
            <a:pPr lvl="0" indent="-457200" algn="l" rtl="0">
              <a:lnSpc>
                <a:spcPct val="90000"/>
              </a:lnSpc>
              <a:spcBef>
                <a:spcPts val="0"/>
              </a:spcBef>
              <a:spcAft>
                <a:spcPts val="0"/>
              </a:spcAft>
              <a:buClr>
                <a:schemeClr val="lt1"/>
              </a:buClr>
              <a:buSzPts val="2000"/>
              <a:buFont typeface="+mj-lt"/>
              <a:buAutoNum type="arabicPeriod"/>
            </a:pPr>
            <a:r>
              <a:rPr lang="en-US" sz="2000" dirty="0"/>
              <a:t>STD-002-CPP	P6	L2</a:t>
            </a:r>
          </a:p>
          <a:p>
            <a:pPr lvl="0" indent="-457200" algn="l" rtl="0">
              <a:lnSpc>
                <a:spcPct val="90000"/>
              </a:lnSpc>
              <a:spcBef>
                <a:spcPts val="0"/>
              </a:spcBef>
              <a:spcAft>
                <a:spcPts val="0"/>
              </a:spcAft>
              <a:buClr>
                <a:schemeClr val="lt1"/>
              </a:buClr>
              <a:buSzPts val="2000"/>
              <a:buFont typeface="+mj-lt"/>
              <a:buAutoNum type="arabicPeriod"/>
            </a:pPr>
            <a:r>
              <a:rPr lang="en-US" sz="2000" dirty="0"/>
              <a:t>STD-007-CPP	P6	L2</a:t>
            </a:r>
          </a:p>
          <a:p>
            <a:pPr lvl="0" indent="-457200" algn="l" rtl="0">
              <a:lnSpc>
                <a:spcPct val="90000"/>
              </a:lnSpc>
              <a:spcBef>
                <a:spcPts val="0"/>
              </a:spcBef>
              <a:spcAft>
                <a:spcPts val="0"/>
              </a:spcAft>
              <a:buClr>
                <a:schemeClr val="lt1"/>
              </a:buClr>
              <a:buSzPts val="2000"/>
              <a:buFont typeface="+mj-lt"/>
              <a:buAutoNum type="arabicPeriod"/>
            </a:pPr>
            <a:r>
              <a:rPr lang="en-US" sz="2000" dirty="0"/>
              <a:t>STD-002-CPP	P9	L2</a:t>
            </a:r>
          </a:p>
          <a:p>
            <a:pPr lvl="0" indent="-457200" algn="l" rtl="0">
              <a:lnSpc>
                <a:spcPct val="90000"/>
              </a:lnSpc>
              <a:spcBef>
                <a:spcPts val="0"/>
              </a:spcBef>
              <a:spcAft>
                <a:spcPts val="0"/>
              </a:spcAft>
              <a:buClr>
                <a:schemeClr val="lt1"/>
              </a:buClr>
              <a:buSzPts val="2000"/>
              <a:buFont typeface="+mj-lt"/>
              <a:buAutoNum type="arabicPeriod"/>
            </a:pPr>
            <a:r>
              <a:rPr lang="en-US" sz="2000" dirty="0"/>
              <a:t>STD-004-CPP	P18	L1</a:t>
            </a:r>
          </a:p>
          <a:p>
            <a:pPr lvl="0" indent="-457200" algn="l" rtl="0">
              <a:lnSpc>
                <a:spcPct val="90000"/>
              </a:lnSpc>
              <a:spcBef>
                <a:spcPts val="0"/>
              </a:spcBef>
              <a:spcAft>
                <a:spcPts val="0"/>
              </a:spcAft>
              <a:buClr>
                <a:schemeClr val="lt1"/>
              </a:buClr>
              <a:buSzPts val="2000"/>
              <a:buFont typeface="+mj-lt"/>
              <a:buAutoNum type="arabicPeriod"/>
            </a:pPr>
            <a:r>
              <a:rPr lang="en-US" sz="2000" dirty="0"/>
              <a:t>STD-009-CPP	P18	L1</a:t>
            </a:r>
          </a:p>
          <a:p>
            <a:pPr lvl="0" indent="-457200" algn="l" rtl="0">
              <a:lnSpc>
                <a:spcPct val="90000"/>
              </a:lnSpc>
              <a:spcBef>
                <a:spcPts val="0"/>
              </a:spcBef>
              <a:spcAft>
                <a:spcPts val="0"/>
              </a:spcAft>
              <a:buClr>
                <a:schemeClr val="lt1"/>
              </a:buClr>
              <a:buSzPts val="2000"/>
              <a:buFont typeface="+mj-lt"/>
              <a:buAutoNum type="arabicPeriod"/>
            </a:pPr>
            <a:r>
              <a:rPr lang="en-US" sz="2000" dirty="0"/>
              <a:t>STD-001-JAV	P18	L1</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425CE359-6964-1509-6084-B28E90A07894}"/>
              </a:ext>
            </a:extLst>
          </p:cNvPr>
          <p:cNvSpPr txBox="1"/>
          <p:nvPr/>
        </p:nvSpPr>
        <p:spPr>
          <a:xfrm>
            <a:off x="767442" y="5861249"/>
            <a:ext cx="9984921" cy="261610"/>
          </a:xfrm>
          <a:prstGeom prst="rect">
            <a:avLst/>
          </a:prstGeom>
          <a:noFill/>
        </p:spPr>
        <p:txBody>
          <a:bodyPr wrap="square" rtlCol="0">
            <a:spAutoFit/>
          </a:bodyPr>
          <a:lstStyle/>
          <a:p>
            <a:r>
              <a:rPr lang="en-US" sz="1100" dirty="0">
                <a:solidFill>
                  <a:schemeClr val="bg1"/>
                </a:solidFill>
                <a:latin typeface="Century Gothic" panose="020B0502020202090204" pitchFamily="34" charset="0"/>
              </a:rPr>
              <a:t>Data sourced from </a:t>
            </a:r>
            <a:r>
              <a:rPr lang="de-DE" sz="1100" dirty="0">
                <a:solidFill>
                  <a:schemeClr val="bg1"/>
                </a:solidFill>
                <a:latin typeface="Century Gothic" panose="020B0502020202090204" pitchFamily="34" charset="0"/>
              </a:rPr>
              <a:t>(SEI CERT C++ coding standard, n.d.)</a:t>
            </a:r>
            <a:r>
              <a:rPr lang="en-US" sz="1100" dirty="0">
                <a:solidFill>
                  <a:schemeClr val="bg1"/>
                </a:solidFill>
                <a:latin typeface="Century Gothic" panose="020B0502020202090204" pitchFamily="34" charset="0"/>
              </a:rPr>
              <a:t> (SEI CERT Oracle Coding Standard for Java, n.d.)</a:t>
            </a:r>
          </a:p>
        </p:txBody>
      </p:sp>
      <p:pic>
        <p:nvPicPr>
          <p:cNvPr id="27" name="Audio 26">
            <a:hlinkClick r:id="" action="ppaction://media"/>
            <a:extLst>
              <a:ext uri="{FF2B5EF4-FFF2-40B4-BE49-F238E27FC236}">
                <a16:creationId xmlns:a16="http://schemas.microsoft.com/office/drawing/2014/main" id="{96BC9195-9360-53A9-DC48-CB3B72E1773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013"/>
    </mc:Choice>
    <mc:Fallback>
      <p:transition spd="slow" advTm="26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sz="2800" dirty="0"/>
              <a:t>At Rest - AE</a:t>
            </a:r>
            <a:r>
              <a:rPr lang="en-US" sz="2800" i="1" dirty="0"/>
              <a:t>S</a:t>
            </a:r>
            <a:r>
              <a:rPr lang="en-US" sz="2800" dirty="0"/>
              <a:t>-256 (“Symmetric key algorithm”, n.d.)</a:t>
            </a:r>
          </a:p>
          <a:p>
            <a:pPr marL="228600" lvl="0" indent="-228600" algn="l" rtl="0">
              <a:lnSpc>
                <a:spcPct val="200000"/>
              </a:lnSpc>
              <a:spcBef>
                <a:spcPts val="0"/>
              </a:spcBef>
              <a:spcAft>
                <a:spcPts val="0"/>
              </a:spcAft>
              <a:buClr>
                <a:schemeClr val="lt1"/>
              </a:buClr>
              <a:buSzPts val="2000"/>
              <a:buChar char="•"/>
            </a:pPr>
            <a:r>
              <a:rPr lang="en-US" sz="2800" dirty="0"/>
              <a:t>In flight - RSA*, ECC-224 (Sullivan, 2022)</a:t>
            </a:r>
          </a:p>
          <a:p>
            <a:pPr marL="228600" lvl="0" indent="-228600" algn="l" rtl="0">
              <a:lnSpc>
                <a:spcPct val="200000"/>
              </a:lnSpc>
              <a:spcBef>
                <a:spcPts val="0"/>
              </a:spcBef>
              <a:spcAft>
                <a:spcPts val="0"/>
              </a:spcAft>
              <a:buClr>
                <a:schemeClr val="lt1"/>
              </a:buClr>
              <a:buSzPts val="2000"/>
              <a:buChar char="•"/>
            </a:pPr>
            <a:r>
              <a:rPr lang="en-US" sz="2800" dirty="0"/>
              <a:t>In use – Homomorphic (Yackel, 2021)</a:t>
            </a: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ABD16082-BC9D-2952-4FAF-D32C4AC5B45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353"/>
    </mc:Choice>
    <mc:Fallback>
      <p:transition spd="slow" advTm="92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400"/>
              <a:buChar char="•"/>
            </a:pPr>
            <a:r>
              <a:rPr lang="en-US" sz="2800" dirty="0"/>
              <a:t>Authentication</a:t>
            </a:r>
          </a:p>
          <a:p>
            <a:pPr marL="228600" lvl="0" indent="-228600" algn="l" rtl="0">
              <a:lnSpc>
                <a:spcPct val="200000"/>
              </a:lnSpc>
              <a:spcBef>
                <a:spcPts val="0"/>
              </a:spcBef>
              <a:spcAft>
                <a:spcPts val="0"/>
              </a:spcAft>
              <a:buClr>
                <a:schemeClr val="lt1"/>
              </a:buClr>
              <a:buSzPts val="2400"/>
              <a:buChar char="•"/>
            </a:pPr>
            <a:r>
              <a:rPr lang="en-US" sz="2800" dirty="0"/>
              <a:t>Authorization</a:t>
            </a:r>
          </a:p>
          <a:p>
            <a:pPr marL="228600" lvl="0" indent="-228600" algn="l" rtl="0">
              <a:lnSpc>
                <a:spcPct val="200000"/>
              </a:lnSpc>
              <a:spcBef>
                <a:spcPts val="0"/>
              </a:spcBef>
              <a:spcAft>
                <a:spcPts val="0"/>
              </a:spcAft>
              <a:buClr>
                <a:schemeClr val="lt1"/>
              </a:buClr>
              <a:buSzPts val="2400"/>
              <a:buChar char="•"/>
            </a:pPr>
            <a:r>
              <a:rPr lang="en-US" sz="2800" dirty="0"/>
              <a:t>Accounting</a:t>
            </a:r>
            <a:endParaRPr sz="24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91B74A5A-3885-4E14-B50C-E2A59F71BEA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332"/>
    </mc:Choice>
    <mc:Fallback>
      <p:transition spd="slow" advTm="77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STD-006-CPP</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STD-006-CPP – Handle all exceptions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A picture containing text, screenshot, software&#10;&#10;Description automatically generated">
            <a:extLst>
              <a:ext uri="{FF2B5EF4-FFF2-40B4-BE49-F238E27FC236}">
                <a16:creationId xmlns:a16="http://schemas.microsoft.com/office/drawing/2014/main" id="{F3E28D91-B258-759B-788F-C979684284AF}"/>
              </a:ext>
            </a:extLst>
          </p:cNvPr>
          <p:cNvPicPr>
            <a:picLocks noChangeAspect="1"/>
          </p:cNvPicPr>
          <p:nvPr/>
        </p:nvPicPr>
        <p:blipFill>
          <a:blip r:embed="rId7"/>
          <a:stretch>
            <a:fillRect/>
          </a:stretch>
        </p:blipFill>
        <p:spPr>
          <a:xfrm>
            <a:off x="969978" y="2849094"/>
            <a:ext cx="4373757" cy="3244533"/>
          </a:xfrm>
          <a:prstGeom prst="rect">
            <a:avLst/>
          </a:prstGeom>
        </p:spPr>
      </p:pic>
      <p:pic>
        <p:nvPicPr>
          <p:cNvPr id="12" name="Audio 11">
            <a:hlinkClick r:id="" action="ppaction://media"/>
            <a:extLst>
              <a:ext uri="{FF2B5EF4-FFF2-40B4-BE49-F238E27FC236}">
                <a16:creationId xmlns:a16="http://schemas.microsoft.com/office/drawing/2014/main" id="{3721C463-0E5F-D6E2-7E5D-278707464D9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51869" t="-151869" r="-151869" b="-15186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755"/>
    </mc:Choice>
    <mc:Fallback>
      <p:transition spd="slow" advTm="23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D990-936A-C3B2-6B11-90F416201610}"/>
              </a:ext>
            </a:extLst>
          </p:cNvPr>
          <p:cNvSpPr>
            <a:spLocks noGrp="1"/>
          </p:cNvSpPr>
          <p:nvPr>
            <p:ph type="title"/>
          </p:nvPr>
        </p:nvSpPr>
        <p:spPr/>
        <p:txBody>
          <a:bodyPr/>
          <a:lstStyle/>
          <a:p>
            <a:r>
              <a:rPr lang="en-US" dirty="0"/>
              <a:t>Unit Testing STD-006-CPP cont.</a:t>
            </a:r>
          </a:p>
        </p:txBody>
      </p:sp>
      <p:sp>
        <p:nvSpPr>
          <p:cNvPr id="3" name="Text Placeholder 2">
            <a:extLst>
              <a:ext uri="{FF2B5EF4-FFF2-40B4-BE49-F238E27FC236}">
                <a16:creationId xmlns:a16="http://schemas.microsoft.com/office/drawing/2014/main" id="{B797B1AC-7412-DDA0-1DCB-637777D85392}"/>
              </a:ext>
            </a:extLst>
          </p:cNvPr>
          <p:cNvSpPr>
            <a:spLocks noGrp="1"/>
          </p:cNvSpPr>
          <p:nvPr>
            <p:ph type="body" idx="1"/>
          </p:nvPr>
        </p:nvSpPr>
        <p:spPr>
          <a:xfrm>
            <a:off x="489858" y="1876152"/>
            <a:ext cx="10820400" cy="597627"/>
          </a:xfrm>
        </p:spPr>
        <p:txBody>
          <a:bodyPr/>
          <a:lstStyle/>
          <a:p>
            <a:pPr marL="114300" indent="0">
              <a:buNone/>
            </a:pPr>
            <a:r>
              <a:rPr lang="en-US" dirty="0"/>
              <a:t>STD-006-CPP Handle all exceptions</a:t>
            </a:r>
          </a:p>
        </p:txBody>
      </p:sp>
      <p:pic>
        <p:nvPicPr>
          <p:cNvPr id="7" name="Picture 6" descr="A black screen with white text&#10;&#10;Description automatically generated with low confidence">
            <a:extLst>
              <a:ext uri="{FF2B5EF4-FFF2-40B4-BE49-F238E27FC236}">
                <a16:creationId xmlns:a16="http://schemas.microsoft.com/office/drawing/2014/main" id="{030D1DB4-B2E0-87AD-BCE3-206137441EA9}"/>
              </a:ext>
            </a:extLst>
          </p:cNvPr>
          <p:cNvPicPr>
            <a:picLocks noChangeAspect="1"/>
          </p:cNvPicPr>
          <p:nvPr/>
        </p:nvPicPr>
        <p:blipFill>
          <a:blip r:embed="rId5"/>
          <a:stretch>
            <a:fillRect/>
          </a:stretch>
        </p:blipFill>
        <p:spPr>
          <a:xfrm>
            <a:off x="709709" y="3428998"/>
            <a:ext cx="4733660" cy="955223"/>
          </a:xfrm>
          <a:prstGeom prst="rect">
            <a:avLst/>
          </a:prstGeom>
        </p:spPr>
      </p:pic>
      <p:sp>
        <p:nvSpPr>
          <p:cNvPr id="14" name="TextBox 13">
            <a:extLst>
              <a:ext uri="{FF2B5EF4-FFF2-40B4-BE49-F238E27FC236}">
                <a16:creationId xmlns:a16="http://schemas.microsoft.com/office/drawing/2014/main" id="{E8B0BB8C-FD3A-0660-CD2B-AF376182BAD1}"/>
              </a:ext>
            </a:extLst>
          </p:cNvPr>
          <p:cNvSpPr txBox="1"/>
          <p:nvPr/>
        </p:nvSpPr>
        <p:spPr>
          <a:xfrm>
            <a:off x="709709" y="3051274"/>
            <a:ext cx="3284294" cy="317240"/>
          </a:xfrm>
          <a:prstGeom prst="rect">
            <a:avLst/>
          </a:prstGeom>
          <a:noFill/>
        </p:spPr>
        <p:txBody>
          <a:bodyPr wrap="square" rtlCol="0">
            <a:spAutoFit/>
          </a:bodyPr>
          <a:lstStyle/>
          <a:p>
            <a:r>
              <a:rPr lang="en-US" dirty="0">
                <a:solidFill>
                  <a:schemeClr val="bg1"/>
                </a:solidFill>
                <a:latin typeface="Century Gothic" panose="020B0502020202090204" pitchFamily="34" charset="0"/>
              </a:rPr>
              <a:t>Negative Test 1</a:t>
            </a:r>
          </a:p>
        </p:txBody>
      </p:sp>
      <p:sp>
        <p:nvSpPr>
          <p:cNvPr id="15" name="TextBox 14">
            <a:extLst>
              <a:ext uri="{FF2B5EF4-FFF2-40B4-BE49-F238E27FC236}">
                <a16:creationId xmlns:a16="http://schemas.microsoft.com/office/drawing/2014/main" id="{EAD04E44-46AF-CF9C-F21C-0D4F71EF8589}"/>
              </a:ext>
            </a:extLst>
          </p:cNvPr>
          <p:cNvSpPr txBox="1"/>
          <p:nvPr/>
        </p:nvSpPr>
        <p:spPr>
          <a:xfrm>
            <a:off x="7051136" y="5179147"/>
            <a:ext cx="3284294" cy="317240"/>
          </a:xfrm>
          <a:prstGeom prst="rect">
            <a:avLst/>
          </a:prstGeom>
          <a:noFill/>
        </p:spPr>
        <p:txBody>
          <a:bodyPr wrap="square" rtlCol="0">
            <a:spAutoFit/>
          </a:bodyPr>
          <a:lstStyle/>
          <a:p>
            <a:r>
              <a:rPr lang="en-US" dirty="0">
                <a:solidFill>
                  <a:schemeClr val="bg1"/>
                </a:solidFill>
                <a:latin typeface="Century Gothic" panose="020B0502020202090204" pitchFamily="34" charset="0"/>
              </a:rPr>
              <a:t>Positive Test 4</a:t>
            </a:r>
          </a:p>
        </p:txBody>
      </p:sp>
      <p:sp>
        <p:nvSpPr>
          <p:cNvPr id="16" name="TextBox 15">
            <a:extLst>
              <a:ext uri="{FF2B5EF4-FFF2-40B4-BE49-F238E27FC236}">
                <a16:creationId xmlns:a16="http://schemas.microsoft.com/office/drawing/2014/main" id="{26B85BD2-9A91-EEFE-BBED-D3DE3700CDEF}"/>
              </a:ext>
            </a:extLst>
          </p:cNvPr>
          <p:cNvSpPr txBox="1"/>
          <p:nvPr/>
        </p:nvSpPr>
        <p:spPr>
          <a:xfrm>
            <a:off x="709709" y="5113824"/>
            <a:ext cx="3284294" cy="317240"/>
          </a:xfrm>
          <a:prstGeom prst="rect">
            <a:avLst/>
          </a:prstGeom>
          <a:noFill/>
        </p:spPr>
        <p:txBody>
          <a:bodyPr wrap="square" rtlCol="0">
            <a:spAutoFit/>
          </a:bodyPr>
          <a:lstStyle/>
          <a:p>
            <a:r>
              <a:rPr lang="en-US" dirty="0">
                <a:solidFill>
                  <a:schemeClr val="bg1"/>
                </a:solidFill>
                <a:latin typeface="Century Gothic" panose="020B0502020202090204" pitchFamily="34" charset="0"/>
              </a:rPr>
              <a:t>Positive Test 2</a:t>
            </a:r>
          </a:p>
        </p:txBody>
      </p:sp>
      <p:sp>
        <p:nvSpPr>
          <p:cNvPr id="17" name="TextBox 16">
            <a:extLst>
              <a:ext uri="{FF2B5EF4-FFF2-40B4-BE49-F238E27FC236}">
                <a16:creationId xmlns:a16="http://schemas.microsoft.com/office/drawing/2014/main" id="{E18D59DC-A806-8249-7115-84C9E17954A7}"/>
              </a:ext>
            </a:extLst>
          </p:cNvPr>
          <p:cNvSpPr txBox="1"/>
          <p:nvPr/>
        </p:nvSpPr>
        <p:spPr>
          <a:xfrm>
            <a:off x="7062801" y="3033015"/>
            <a:ext cx="3284294" cy="317240"/>
          </a:xfrm>
          <a:prstGeom prst="rect">
            <a:avLst/>
          </a:prstGeom>
          <a:noFill/>
        </p:spPr>
        <p:txBody>
          <a:bodyPr wrap="square" rtlCol="0">
            <a:spAutoFit/>
          </a:bodyPr>
          <a:lstStyle/>
          <a:p>
            <a:r>
              <a:rPr lang="en-US" dirty="0">
                <a:solidFill>
                  <a:schemeClr val="bg1"/>
                </a:solidFill>
                <a:latin typeface="Century Gothic" panose="020B0502020202090204" pitchFamily="34" charset="0"/>
              </a:rPr>
              <a:t>Positive Test 3</a:t>
            </a:r>
          </a:p>
        </p:txBody>
      </p:sp>
      <p:pic>
        <p:nvPicPr>
          <p:cNvPr id="25" name="Picture 24" descr="A picture containing text, screenshot, font, line&#10;&#10;Description automatically generated">
            <a:extLst>
              <a:ext uri="{FF2B5EF4-FFF2-40B4-BE49-F238E27FC236}">
                <a16:creationId xmlns:a16="http://schemas.microsoft.com/office/drawing/2014/main" id="{5A8AA909-93C7-2EAD-8495-B818E91390D6}"/>
              </a:ext>
            </a:extLst>
          </p:cNvPr>
          <p:cNvPicPr>
            <a:picLocks noChangeAspect="1"/>
          </p:cNvPicPr>
          <p:nvPr/>
        </p:nvPicPr>
        <p:blipFill>
          <a:blip r:embed="rId6"/>
          <a:stretch>
            <a:fillRect/>
          </a:stretch>
        </p:blipFill>
        <p:spPr>
          <a:xfrm>
            <a:off x="709709" y="5505369"/>
            <a:ext cx="4009248" cy="961345"/>
          </a:xfrm>
          <a:prstGeom prst="rect">
            <a:avLst/>
          </a:prstGeom>
        </p:spPr>
      </p:pic>
      <p:pic>
        <p:nvPicPr>
          <p:cNvPr id="27" name="Picture 26" descr="A picture containing text, screenshot, font, line&#10;&#10;Description automatically generated">
            <a:extLst>
              <a:ext uri="{FF2B5EF4-FFF2-40B4-BE49-F238E27FC236}">
                <a16:creationId xmlns:a16="http://schemas.microsoft.com/office/drawing/2014/main" id="{316454F9-5445-44DC-6D8B-837FD78960FB}"/>
              </a:ext>
            </a:extLst>
          </p:cNvPr>
          <p:cNvPicPr>
            <a:picLocks noChangeAspect="1"/>
          </p:cNvPicPr>
          <p:nvPr/>
        </p:nvPicPr>
        <p:blipFill>
          <a:blip r:embed="rId7"/>
          <a:stretch>
            <a:fillRect/>
          </a:stretch>
        </p:blipFill>
        <p:spPr>
          <a:xfrm>
            <a:off x="7051136" y="3350254"/>
            <a:ext cx="3895186" cy="955223"/>
          </a:xfrm>
          <a:prstGeom prst="rect">
            <a:avLst/>
          </a:prstGeom>
        </p:spPr>
      </p:pic>
      <p:pic>
        <p:nvPicPr>
          <p:cNvPr id="29" name="Picture 28" descr="A picture containing text, screenshot, font, line&#10;&#10;Description automatically generated">
            <a:extLst>
              <a:ext uri="{FF2B5EF4-FFF2-40B4-BE49-F238E27FC236}">
                <a16:creationId xmlns:a16="http://schemas.microsoft.com/office/drawing/2014/main" id="{6C7B05C4-B417-1BE9-1A8B-796F910C7BD3}"/>
              </a:ext>
            </a:extLst>
          </p:cNvPr>
          <p:cNvPicPr>
            <a:picLocks noChangeAspect="1"/>
          </p:cNvPicPr>
          <p:nvPr/>
        </p:nvPicPr>
        <p:blipFill>
          <a:blip r:embed="rId8"/>
          <a:stretch>
            <a:fillRect/>
          </a:stretch>
        </p:blipFill>
        <p:spPr>
          <a:xfrm>
            <a:off x="7051136" y="5526403"/>
            <a:ext cx="4067984" cy="959739"/>
          </a:xfrm>
          <a:prstGeom prst="rect">
            <a:avLst/>
          </a:prstGeom>
        </p:spPr>
      </p:pic>
      <p:pic>
        <p:nvPicPr>
          <p:cNvPr id="10" name="Audio 9">
            <a:hlinkClick r:id="" action="ppaction://media"/>
            <a:extLst>
              <a:ext uri="{FF2B5EF4-FFF2-40B4-BE49-F238E27FC236}">
                <a16:creationId xmlns:a16="http://schemas.microsoft.com/office/drawing/2014/main" id="{70121322-E622-3BFC-D3B6-9DA3AC896C2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51869" t="-151869" r="-151869" b="-1518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1795095"/>
      </p:ext>
    </p:extLst>
  </p:cSld>
  <p:clrMapOvr>
    <a:masterClrMapping/>
  </p:clrMapOvr>
  <mc:AlternateContent xmlns:mc="http://schemas.openxmlformats.org/markup-compatibility/2006">
    <mc:Choice xmlns:p14="http://schemas.microsoft.com/office/powerpoint/2010/main" Requires="p14">
      <p:transition spd="slow" p14:dur="2000" advTm="48274"/>
    </mc:Choice>
    <mc:Fallback>
      <p:transition spd="slow" advTm="48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743</TotalTime>
  <Words>2652</Words>
  <Application>Microsoft Office PowerPoint</Application>
  <PresentationFormat>Widescreen</PresentationFormat>
  <Paragraphs>190</Paragraphs>
  <Slides>15</Slides>
  <Notes>15</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Times New Roman</vt:lpstr>
      <vt:lpstr>Arial</vt:lpstr>
      <vt:lpstr>Calibri</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 STD-006-CPP</vt:lpstr>
      <vt:lpstr>Unit Testing STD-006-CPP cont.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O'Connell, Jason</cp:lastModifiedBy>
  <cp:revision>78</cp:revision>
  <dcterms:created xsi:type="dcterms:W3CDTF">2020-08-19T17:59:24Z</dcterms:created>
  <dcterms:modified xsi:type="dcterms:W3CDTF">2023-06-14T18:33:47Z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